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8" r:id="rId3"/>
    <p:sldId id="262" r:id="rId4"/>
    <p:sldId id="260" r:id="rId5"/>
    <p:sldId id="263" r:id="rId6"/>
    <p:sldId id="261" r:id="rId7"/>
    <p:sldId id="264" r:id="rId8"/>
    <p:sldId id="257" r:id="rId9"/>
    <p:sldId id="265" r:id="rId10"/>
    <p:sldId id="259" r:id="rId11"/>
    <p:sldId id="266" r:id="rId12"/>
  </p:sldIdLst>
  <p:sldSz cx="9144000" cy="6858000" type="screen4x3"/>
  <p:notesSz cx="9309100" cy="7023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orient="horz" pos="2184">
          <p15:clr>
            <a:srgbClr val="A4A3A4"/>
          </p15:clr>
        </p15:guide>
        <p15:guide id="3" pos="1896">
          <p15:clr>
            <a:srgbClr val="A4A3A4"/>
          </p15:clr>
        </p15:guide>
        <p15:guide id="4" pos="3864">
          <p15:clr>
            <a:srgbClr val="A4A3A4"/>
          </p15:clr>
        </p15:guide>
        <p15:guide id="5" orient="horz" pos="432">
          <p15:clr>
            <a:srgbClr val="A4A3A4"/>
          </p15:clr>
        </p15:guide>
        <p15:guide id="6" orient="horz" pos="3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243" y="72"/>
      </p:cViewPr>
      <p:guideLst>
        <p:guide orient="horz" pos="1296"/>
        <p:guide orient="horz" pos="2184"/>
        <p:guide pos="1896"/>
        <p:guide pos="3864"/>
        <p:guide orient="horz" pos="432"/>
        <p:guide orient="horz" pos="30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212"/>
        <p:guide pos="29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7.xml"/><Relationship Id="rId7" Type="http://schemas.openxmlformats.org/officeDocument/2006/relationships/oleObject" Target="../embeddings/oleObject2.bin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11" Type="http://schemas.openxmlformats.org/officeDocument/2006/relationships/image" Target="../media/image5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4.png"/><Relationship Id="rId4" Type="http://schemas.openxmlformats.org/officeDocument/2006/relationships/tags" Target="../tags/tag8.xml"/><Relationship Id="rId9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0.xml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13A486-2D65-4F86-9F6D-CA326B857CE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6424766"/>
          </a:xfrm>
          <a:prstGeom prst="rect">
            <a:avLst/>
          </a:prstGeom>
        </p:spPr>
      </p:pic>
      <p:graphicFrame>
        <p:nvGraphicFramePr>
          <p:cNvPr id="7" name="Object 6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1"/>
          <a:ext cx="158750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95" name="think-cell Slide" r:id="rId7" imgW="0" imgH="0" progId="">
                  <p:embed/>
                </p:oleObj>
              </mc:Choice>
              <mc:Fallback>
                <p:oleObj name="think-cell Slide" r:id="rId7" imgW="0" imgH="0" progId="">
                  <p:embed/>
                  <p:pic>
                    <p:nvPicPr>
                      <p:cNvPr id="0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58750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037019D0-A5ED-FD4B-AEE1-74EB27150FF0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512064" y="3710189"/>
            <a:ext cx="4114800" cy="1409700"/>
          </a:xfrm>
          <a:noFill/>
        </p:spPr>
        <p:txBody>
          <a:bodyPr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05588"/>
                </a:solidFill>
                <a:effectLst/>
                <a:uLnTx/>
                <a:uFill>
                  <a:solidFill>
                    <a:schemeClr val="accent2"/>
                  </a:solidFill>
                </a:uFill>
                <a:latin typeface="Franklin Gothic Medium Cond" panose="020B0606030402020204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FDAB146-7CA5-3045-9FD9-49A2E4FAFDC1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512064" y="5631866"/>
            <a:ext cx="4114800" cy="577500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buNone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92B1-D1A7-664F-A000-1B6F86196BC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19273"/>
            <a:ext cx="9144000" cy="4387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395865E-24F0-4C4A-A9F7-9FE1D08AEA7F}"/>
              </a:ext>
            </a:extLst>
          </p:cNvPr>
          <p:cNvSpPr/>
          <p:nvPr/>
        </p:nvSpPr>
        <p:spPr>
          <a:xfrm>
            <a:off x="-721479" y="1015705"/>
            <a:ext cx="45719" cy="541939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05419F-79CA-41BD-8D1E-58469985F3F5}"/>
              </a:ext>
            </a:extLst>
          </p:cNvPr>
          <p:cNvSpPr/>
          <p:nvPr/>
        </p:nvSpPr>
        <p:spPr>
          <a:xfrm>
            <a:off x="5302213" y="999875"/>
            <a:ext cx="45719" cy="541939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787F34-011E-4180-9FE8-60E2F75ECCE4}"/>
              </a:ext>
            </a:extLst>
          </p:cNvPr>
          <p:cNvGrpSpPr/>
          <p:nvPr/>
        </p:nvGrpSpPr>
        <p:grpSpPr>
          <a:xfrm>
            <a:off x="5336717" y="-8313"/>
            <a:ext cx="3807283" cy="6432134"/>
            <a:chOff x="5336717" y="-8313"/>
            <a:chExt cx="3807283" cy="64321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85345D9-709E-4C88-859F-E151D31EC90E}"/>
                </a:ext>
              </a:extLst>
            </p:cNvPr>
            <p:cNvGrpSpPr/>
            <p:nvPr/>
          </p:nvGrpSpPr>
          <p:grpSpPr>
            <a:xfrm>
              <a:off x="5336717" y="999875"/>
              <a:ext cx="3807283" cy="5423946"/>
              <a:chOff x="5336717" y="999875"/>
              <a:chExt cx="3807283" cy="5423946"/>
            </a:xfrm>
          </p:grpSpPr>
          <p:pic>
            <p:nvPicPr>
              <p:cNvPr id="20" name="Content Placeholder 5">
                <a:extLst>
                  <a:ext uri="{FF2B5EF4-FFF2-40B4-BE49-F238E27FC236}">
                    <a16:creationId xmlns:a16="http://schemas.microsoft.com/office/drawing/2014/main" id="{0AAE4957-2311-4A5B-B654-D77995E54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199" t="16593" r="18774" b="7565"/>
              <a:stretch/>
            </p:blipFill>
            <p:spPr>
              <a:xfrm>
                <a:off x="5336717" y="999875"/>
                <a:ext cx="3807283" cy="5421672"/>
              </a:xfrm>
              <a:prstGeom prst="rect">
                <a:avLst/>
              </a:prstGeom>
            </p:spPr>
          </p:pic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B1C5B7A-7D3B-49D9-BC9C-25E66A13CA41}"/>
                  </a:ext>
                </a:extLst>
              </p:cNvPr>
              <p:cNvSpPr/>
              <p:nvPr/>
            </p:nvSpPr>
            <p:spPr>
              <a:xfrm rot="10800000" flipH="1">
                <a:off x="5336717" y="1002149"/>
                <a:ext cx="1455990" cy="5421672"/>
              </a:xfrm>
              <a:prstGeom prst="rtTriangle">
                <a:avLst/>
              </a:prstGeom>
              <a:solidFill>
                <a:srgbClr val="E6E6E6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 dirty="0" err="1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9F4AAE1-5A77-41BA-808A-592D4B25A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1496"/>
            <a:stretch/>
          </p:blipFill>
          <p:spPr>
            <a:xfrm>
              <a:off x="7056120" y="-8313"/>
              <a:ext cx="2086609" cy="102401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57671B-E708-4E84-9AFF-F5E10596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889043">
              <a:off x="6913075" y="26837"/>
              <a:ext cx="383129" cy="1124925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01C6FCC-EF40-4937-B97D-B5983580F105}"/>
              </a:ext>
            </a:extLst>
          </p:cNvPr>
          <p:cNvSpPr/>
          <p:nvPr/>
        </p:nvSpPr>
        <p:spPr>
          <a:xfrm>
            <a:off x="5131308" y="994381"/>
            <a:ext cx="209004" cy="5419398"/>
          </a:xfrm>
          <a:prstGeom prst="rect">
            <a:avLst/>
          </a:prstGeom>
          <a:solidFill>
            <a:srgbClr val="E6E6E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4D233-F816-4033-80D8-96226F7F1A4D}"/>
              </a:ext>
            </a:extLst>
          </p:cNvPr>
          <p:cNvSpPr txBox="1"/>
          <p:nvPr/>
        </p:nvSpPr>
        <p:spPr>
          <a:xfrm>
            <a:off x="416653" y="5225182"/>
            <a:ext cx="3664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Arial" pitchFamily="34" charset="0"/>
              </a:rPr>
              <a:t>Pavement Analysis &amp; Design – MNT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54B812-2722-0744-9345-3F01F6ADAB30}"/>
              </a:ext>
            </a:extLst>
          </p:cNvPr>
          <p:cNvSpPr/>
          <p:nvPr/>
        </p:nvSpPr>
        <p:spPr>
          <a:xfrm>
            <a:off x="0" y="-9144"/>
            <a:ext cx="9144000" cy="630936"/>
          </a:xfrm>
          <a:prstGeom prst="rect">
            <a:avLst/>
          </a:prstGeom>
          <a:solidFill>
            <a:srgbClr val="D0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678" y="109728"/>
            <a:ext cx="8353424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37349-7310-B044-851F-0CE3F0D0F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100000" contrast="-100000"/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8890" y="100584"/>
            <a:ext cx="578612" cy="40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4A7728-080A-084F-9574-95AC715091D2}"/>
              </a:ext>
            </a:extLst>
          </p:cNvPr>
          <p:cNvSpPr/>
          <p:nvPr/>
        </p:nvSpPr>
        <p:spPr>
          <a:xfrm>
            <a:off x="0" y="-7089"/>
            <a:ext cx="9144000" cy="630936"/>
          </a:xfrm>
          <a:prstGeom prst="rect">
            <a:avLst/>
          </a:prstGeom>
          <a:solidFill>
            <a:srgbClr val="D0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678" y="109728"/>
            <a:ext cx="8353424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20133-B656-3B44-AD89-AC6A20B50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100000" contrast="-100000"/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8890" y="100584"/>
            <a:ext cx="578612" cy="40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4A7728-080A-084F-9574-95AC715091D2}"/>
              </a:ext>
            </a:extLst>
          </p:cNvPr>
          <p:cNvSpPr/>
          <p:nvPr/>
        </p:nvSpPr>
        <p:spPr>
          <a:xfrm>
            <a:off x="0" y="-7089"/>
            <a:ext cx="9144000" cy="630936"/>
          </a:xfrm>
          <a:prstGeom prst="rect">
            <a:avLst/>
          </a:prstGeom>
          <a:solidFill>
            <a:srgbClr val="D0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678" y="109728"/>
            <a:ext cx="8353424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20133-B656-3B44-AD89-AC6A20B50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100000" contrast="-100000"/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8890" y="100584"/>
            <a:ext cx="578612" cy="4058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D7A2B1-11A2-4FF7-AC22-B568E92CFCEB}"/>
              </a:ext>
            </a:extLst>
          </p:cNvPr>
          <p:cNvSpPr/>
          <p:nvPr userDrawn="1"/>
        </p:nvSpPr>
        <p:spPr>
          <a:xfrm>
            <a:off x="0" y="623847"/>
            <a:ext cx="120073" cy="5776953"/>
          </a:xfrm>
          <a:prstGeom prst="rect">
            <a:avLst/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2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rgbClr val="FAFF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4A7728-080A-084F-9574-95AC715091D2}"/>
              </a:ext>
            </a:extLst>
          </p:cNvPr>
          <p:cNvSpPr/>
          <p:nvPr/>
        </p:nvSpPr>
        <p:spPr>
          <a:xfrm>
            <a:off x="0" y="-7089"/>
            <a:ext cx="9144000" cy="630936"/>
          </a:xfrm>
          <a:prstGeom prst="rect">
            <a:avLst/>
          </a:prstGeom>
          <a:solidFill>
            <a:srgbClr val="D0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678" y="109728"/>
            <a:ext cx="8353424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20133-B656-3B44-AD89-AC6A20B50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100000" contrast="-100000"/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8890" y="100584"/>
            <a:ext cx="578612" cy="4058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D7A2B1-11A2-4FF7-AC22-B568E92CFCEB}"/>
              </a:ext>
            </a:extLst>
          </p:cNvPr>
          <p:cNvSpPr/>
          <p:nvPr userDrawn="1"/>
        </p:nvSpPr>
        <p:spPr>
          <a:xfrm>
            <a:off x="0" y="623847"/>
            <a:ext cx="120073" cy="5776953"/>
          </a:xfrm>
          <a:prstGeom prst="rect">
            <a:avLst/>
          </a:prstGeom>
          <a:solidFill>
            <a:srgbClr val="FFFF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02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Z_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1"/>
          <a:ext cx="158750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31" name="think-cell Slide" r:id="rId5" imgW="0" imgH="0" progId="">
                  <p:embed/>
                </p:oleObj>
              </mc:Choice>
              <mc:Fallback>
                <p:oleObj name="think-cell Slide" r:id="rId5" imgW="0" imgH="0" progId="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58750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2">
            <a:extLst>
              <a:ext uri="{FF2B5EF4-FFF2-40B4-BE49-F238E27FC236}">
                <a16:creationId xmlns:a16="http://schemas.microsoft.com/office/drawing/2014/main" id="{514B2B9B-2570-264C-BAED-5407D10DB918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12064" y="5273647"/>
            <a:ext cx="4114800" cy="577500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buNone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D866CA-770E-EB46-B6FB-B0DE0FE76647}"/>
              </a:ext>
            </a:extLst>
          </p:cNvPr>
          <p:cNvCxnSpPr>
            <a:cxnSpLocks/>
          </p:cNvCxnSpPr>
          <p:nvPr/>
        </p:nvCxnSpPr>
        <p:spPr>
          <a:xfrm>
            <a:off x="512064" y="3610958"/>
            <a:ext cx="321326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D0FD4-44B9-404E-94CA-778F4818CB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099"/>
          <a:stretch/>
        </p:blipFill>
        <p:spPr>
          <a:xfrm>
            <a:off x="3779520" y="721657"/>
            <a:ext cx="5289417" cy="4989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5CEA37-4764-E447-A89D-FE7C6D8EDC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64" y="2611869"/>
            <a:ext cx="2314257" cy="7813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5150FC-1BA2-5B46-A46B-9C65207B4C5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19273"/>
            <a:ext cx="9144000" cy="4387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FC1F-648E-4A43-8B8A-BE6FF9DB826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314" y="6459063"/>
            <a:ext cx="2820447" cy="3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8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/>
          </p:cNvGraphicFramePr>
          <p:nvPr>
            <p:custDataLst>
              <p:tags r:id="rId9"/>
            </p:custDataLst>
          </p:nvPr>
        </p:nvGraphicFramePr>
        <p:xfrm>
          <a:off x="0" y="1"/>
          <a:ext cx="158750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2" name="think-cell Slide" r:id="rId14" imgW="0" imgH="0" progId="">
                  <p:embed/>
                </p:oleObj>
              </mc:Choice>
              <mc:Fallback>
                <p:oleObj name="think-cell Slide" r:id="rId14" imgW="0" imgH="0" progId="">
                  <p:embed/>
                  <p:pic>
                    <p:nvPicPr>
                      <p:cNvPr id="0" name="Rectangle 1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58750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 bwMode="gray">
          <a:xfrm>
            <a:off x="253678" y="145235"/>
            <a:ext cx="8353424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253678" y="1056419"/>
            <a:ext cx="8477250" cy="5181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572C71-5614-2A4D-8705-D1984E097A2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19273"/>
            <a:ext cx="9144000" cy="4387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AC596E-8233-6843-8073-142534F4642D}"/>
              </a:ext>
            </a:extLst>
          </p:cNvPr>
          <p:cNvSpPr txBox="1"/>
          <p:nvPr/>
        </p:nvSpPr>
        <p:spPr>
          <a:xfrm>
            <a:off x="256032" y="6419273"/>
            <a:ext cx="4267200" cy="438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Book" pitchFamily="34" charset="0"/>
              </a:rPr>
              <a:t>Pavement Analysis &amp; Design Branch – MNT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BB209-0D08-B14D-A32E-7ABCAB106375}"/>
              </a:ext>
            </a:extLst>
          </p:cNvPr>
          <p:cNvSpPr txBox="1"/>
          <p:nvPr/>
        </p:nvSpPr>
        <p:spPr>
          <a:xfrm>
            <a:off x="6995880" y="6419273"/>
            <a:ext cx="1634889" cy="42831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/>
            <a:fld id="{CAAFC295-E4AC-D34C-A518-2E03C6EB7786}" type="datetime4">
              <a:rPr lang="en-US" sz="1200" smtClean="0">
                <a:solidFill>
                  <a:schemeClr val="bg1"/>
                </a:solidFill>
                <a:latin typeface="Franklin Gothic Book" pitchFamily="34" charset="0"/>
              </a:rPr>
              <a:t>November 9, 2021</a:t>
            </a:fld>
            <a:endParaRPr lang="en-US" sz="1200" dirty="0">
              <a:solidFill>
                <a:schemeClr val="bg1"/>
              </a:solidFill>
              <a:latin typeface="Franklin Gothic Book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5718C2-23D1-49B6-A078-B09A0CE74EB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886826" y="6556248"/>
            <a:ext cx="257175" cy="177300"/>
          </a:xfrm>
          <a:prstGeom prst="rect">
            <a:avLst/>
          </a:prstGeom>
          <a:solidFill>
            <a:srgbClr val="0B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E3FF44-788D-4C79-AD4C-9A6777E7A29E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8870950" y="6574536"/>
            <a:ext cx="211057" cy="14063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buNone/>
              <a:def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Arial" pitchFamily="34" charset="0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900"/>
              </a:spcBef>
            </a:pPr>
            <a:fld id="{126B356D-DBE9-445A-9C43-3D3F41468F04}" type="slidenum">
              <a:rPr lang="en-US" smtClean="0"/>
              <a:pPr lvl="1">
                <a:spcBef>
                  <a:spcPts val="900"/>
                </a:spcBef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4" r:id="rId3"/>
    <p:sldLayoutId id="2147483662" r:id="rId4"/>
    <p:sldLayoutId id="2147483663" r:id="rId5"/>
    <p:sldLayoutId id="2147483661" r:id="rId6"/>
  </p:sldLayoutIdLst>
  <p:hf hd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lang="en-US" sz="2000" b="0" kern="1200" dirty="0" smtClean="0">
          <a:solidFill>
            <a:srgbClr val="205588"/>
          </a:solidFill>
          <a:effectLst/>
          <a:latin typeface="Franklin Gothic Demi" pitchFamily="34" charset="0"/>
          <a:ea typeface="+mn-ea"/>
          <a:cs typeface="Arial" pitchFamily="34" charset="0"/>
        </a:defRPr>
      </a:lvl1pPr>
    </p:titleStyle>
    <p:bodyStyle>
      <a:lvl1pPr marL="230188" indent="-230188" algn="l" defTabSz="914400" rtl="0" eaLnBrk="1" latinLnBrk="0" hangingPunct="1">
        <a:spcBef>
          <a:spcPts val="0"/>
        </a:spcBef>
        <a:spcAft>
          <a:spcPts val="600"/>
        </a:spcAft>
        <a:buClr>
          <a:srgbClr val="205588"/>
        </a:buClr>
        <a:buFont typeface="Wingdings" pitchFamily="2" charset="2"/>
        <a:buChar char="§"/>
        <a:defRPr sz="20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1pPr>
      <a:lvl2pPr marL="514350" indent="-230188" algn="l" defTabSz="914400" rtl="0" eaLnBrk="1" latinLnBrk="0" hangingPunct="1">
        <a:spcBef>
          <a:spcPts val="0"/>
        </a:spcBef>
        <a:spcAft>
          <a:spcPts val="600"/>
        </a:spcAft>
        <a:buClr>
          <a:srgbClr val="205588"/>
        </a:buClr>
        <a:buFont typeface="Franklin Gothic Book" panose="020B0503020102020204" pitchFamily="34" charset="0"/>
        <a:buChar char="–"/>
        <a:defRPr sz="20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2pPr>
      <a:lvl3pPr marL="742950" indent="-171450" algn="l" defTabSz="914400" rtl="0" eaLnBrk="1" latinLnBrk="0" hangingPunct="1">
        <a:spcBef>
          <a:spcPts val="0"/>
        </a:spcBef>
        <a:spcAft>
          <a:spcPts val="600"/>
        </a:spcAft>
        <a:buClr>
          <a:srgbClr val="205588"/>
        </a:buClr>
        <a:buFont typeface="Arial" pitchFamily="34" charset="0"/>
        <a:buChar char="•"/>
        <a:defRPr sz="20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3pPr>
      <a:lvl4pPr marL="971550" indent="-228600" algn="l" defTabSz="914400" rtl="0" eaLnBrk="1" latinLnBrk="0" hangingPunct="1">
        <a:spcBef>
          <a:spcPts val="0"/>
        </a:spcBef>
        <a:spcAft>
          <a:spcPts val="600"/>
        </a:spcAft>
        <a:buClr>
          <a:srgbClr val="205588"/>
        </a:buClr>
        <a:buFont typeface="Franklin Gothic Book" panose="020B0503020102020204" pitchFamily="34" charset="0"/>
        <a:buChar char="–"/>
        <a:defRPr sz="20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4pPr>
      <a:lvl5pPr marL="1143000" indent="-171450" algn="l" defTabSz="914400" rtl="0" eaLnBrk="1" latinLnBrk="0" hangingPunct="1">
        <a:spcBef>
          <a:spcPts val="0"/>
        </a:spcBef>
        <a:spcAft>
          <a:spcPts val="600"/>
        </a:spcAft>
        <a:buClr>
          <a:srgbClr val="205588"/>
        </a:buClr>
        <a:buFont typeface="Arial" pitchFamily="34" charset="0"/>
        <a:buChar char="»"/>
        <a:defRPr sz="20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E8F0-706A-460E-B1DE-41F91392F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TxCRCP-ME Interface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BD5E1-16C8-48DF-A221-AEDDC3EC02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2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5D56-3366-45A3-A71A-CB01BD86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78" y="109728"/>
            <a:ext cx="8353424" cy="40011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Major Issue – Design Thickness Increment should be a 0.5-in.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29187-59ED-458C-B557-1E1A4EB7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2" y="750026"/>
            <a:ext cx="4575542" cy="2785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EDA8-4EB2-4DAA-80B6-0594F2004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0026"/>
            <a:ext cx="4572000" cy="2722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D7C7E2-F07D-40C2-A1D0-FFDE4BCC3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977" y="3533248"/>
            <a:ext cx="4572965" cy="272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2E9F63-122D-4293-888C-84B253AB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Fixed: Design Thickness Increment should be a 0.5-in.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757B4-F09C-48A6-90C9-F92FBB260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3" t="1820" b="1413"/>
          <a:stretch/>
        </p:blipFill>
        <p:spPr>
          <a:xfrm>
            <a:off x="970384" y="718457"/>
            <a:ext cx="6919156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8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FE92-785A-496E-9643-ABFE5B0A7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46642-4944-49ED-A5C1-50A6D398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659"/>
            <a:ext cx="9144000" cy="56346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28E39C-ADAE-4586-8456-4D959F52D498}"/>
              </a:ext>
            </a:extLst>
          </p:cNvPr>
          <p:cNvCxnSpPr/>
          <p:nvPr/>
        </p:nvCxnSpPr>
        <p:spPr>
          <a:xfrm>
            <a:off x="5765074" y="2987040"/>
            <a:ext cx="0" cy="166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421C66-BA88-41AE-ABC6-3AD9D7D006EA}"/>
              </a:ext>
            </a:extLst>
          </p:cNvPr>
          <p:cNvSpPr txBox="1"/>
          <p:nvPr/>
        </p:nvSpPr>
        <p:spPr>
          <a:xfrm>
            <a:off x="6775269" y="4511877"/>
            <a:ext cx="192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Suddenly popped up</a:t>
            </a:r>
          </a:p>
        </p:txBody>
      </p:sp>
    </p:spTree>
    <p:extLst>
      <p:ext uri="{BB962C8B-B14F-4D97-AF65-F5344CB8AC3E}">
        <p14:creationId xmlns:p14="http://schemas.microsoft.com/office/powerpoint/2010/main" val="353217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97D9-EA21-48B4-AC87-869E80F9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Fixed: not fill Base layer thickness until choose Base type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6F9D837E-7345-4FDF-A4FE-70D275B9674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620" y="1194173"/>
            <a:ext cx="8985380" cy="5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3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9356-2092-4E3C-AABF-0B9253E4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0EC4B-3DF9-42CE-A1D3-225BF672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626"/>
            <a:ext cx="9144000" cy="541074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60B5519-DD69-4698-9417-335FBDA81F6B}"/>
              </a:ext>
            </a:extLst>
          </p:cNvPr>
          <p:cNvSpPr/>
          <p:nvPr/>
        </p:nvSpPr>
        <p:spPr>
          <a:xfrm>
            <a:off x="3640183" y="4153989"/>
            <a:ext cx="1820091" cy="6085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14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56DF2A-02CD-4D16-8245-63F54EAA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Pending: need information to fill in the pop up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8E8993-A5B7-4B7B-8455-9A97FEC451A0}"/>
              </a:ext>
            </a:extLst>
          </p:cNvPr>
          <p:cNvGrpSpPr/>
          <p:nvPr/>
        </p:nvGrpSpPr>
        <p:grpSpPr>
          <a:xfrm>
            <a:off x="975049" y="736804"/>
            <a:ext cx="7193901" cy="5384392"/>
            <a:chOff x="149291" y="1099953"/>
            <a:chExt cx="6223518" cy="46580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228E28-7328-4E9C-8F78-A87E6712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291" y="1099953"/>
              <a:ext cx="6223518" cy="465809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064951-F0D3-404A-999A-BDA51952DB1B}"/>
                </a:ext>
              </a:extLst>
            </p:cNvPr>
            <p:cNvSpPr txBox="1"/>
            <p:nvPr/>
          </p:nvSpPr>
          <p:spPr>
            <a:xfrm>
              <a:off x="1300126" y="4973217"/>
              <a:ext cx="4116224" cy="292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Previous request not include information of pop up</a:t>
              </a: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C02591E1-AD72-4871-AFA6-449E34786E67}"/>
                </a:ext>
              </a:extLst>
            </p:cNvPr>
            <p:cNvSpPr/>
            <p:nvPr/>
          </p:nvSpPr>
          <p:spPr>
            <a:xfrm rot="10800000">
              <a:off x="2864498" y="4152122"/>
              <a:ext cx="149290" cy="821094"/>
            </a:xfrm>
            <a:prstGeom prst="downArrow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 err="1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94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B994-6BDC-4F61-9521-BDAE8AC9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Should be Popped Up and Stay (high resolution)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6366-79B9-4E9F-8247-960947DA0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5" t="14191" r="10763" b="21809"/>
          <a:stretch/>
        </p:blipFill>
        <p:spPr>
          <a:xfrm>
            <a:off x="263479" y="770708"/>
            <a:ext cx="8617041" cy="53927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5F48F0-10C0-4B4A-85FE-788920A998DC}"/>
              </a:ext>
            </a:extLst>
          </p:cNvPr>
          <p:cNvSpPr/>
          <p:nvPr/>
        </p:nvSpPr>
        <p:spPr>
          <a:xfrm>
            <a:off x="2778034" y="3429000"/>
            <a:ext cx="3570515" cy="21880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2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764BA4-FA9C-4238-9689-EF5FB8CC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Fixed: click to keep the popup stay, using higher resolution 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9FDC43FC-BAAD-45ED-9ADE-50AFE64AC4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6" end="0.77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12" y="899756"/>
            <a:ext cx="8957388" cy="51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A697B9D-D40D-4E2A-A2F1-8F7B533A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" y="113210"/>
            <a:ext cx="8897684" cy="66412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F26D1F-5353-413A-8726-877C98BEB44E}"/>
              </a:ext>
            </a:extLst>
          </p:cNvPr>
          <p:cNvSpPr/>
          <p:nvPr/>
        </p:nvSpPr>
        <p:spPr>
          <a:xfrm>
            <a:off x="1741714" y="3561806"/>
            <a:ext cx="2542903" cy="3222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D4AD5-12C7-4BB7-92C0-E74FE9B04050}"/>
              </a:ext>
            </a:extLst>
          </p:cNvPr>
          <p:cNvSpPr/>
          <p:nvPr/>
        </p:nvSpPr>
        <p:spPr>
          <a:xfrm>
            <a:off x="1741714" y="4688615"/>
            <a:ext cx="872899" cy="180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88350E-A368-4368-81CF-6FFCB84E38D6}"/>
              </a:ext>
            </a:extLst>
          </p:cNvPr>
          <p:cNvSpPr/>
          <p:nvPr/>
        </p:nvSpPr>
        <p:spPr>
          <a:xfrm>
            <a:off x="1741714" y="4998177"/>
            <a:ext cx="1268186" cy="180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B0982-02F0-489D-848F-0024F97EA575}"/>
              </a:ext>
            </a:extLst>
          </p:cNvPr>
          <p:cNvSpPr txBox="1"/>
          <p:nvPr/>
        </p:nvSpPr>
        <p:spPr>
          <a:xfrm>
            <a:off x="2614613" y="4736260"/>
            <a:ext cx="1774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Subbase </a:t>
            </a:r>
            <a:r>
              <a:rPr lang="en-US" sz="1200" dirty="0">
                <a:highlight>
                  <a:srgbClr val="FFFF00"/>
                </a:highlight>
                <a:sym typeface="Wingdings" panose="05000000000000000000" pitchFamily="2" charset="2"/>
              </a:rPr>
              <a:t></a:t>
            </a:r>
            <a:r>
              <a:rPr lang="en-US" sz="1200" dirty="0">
                <a:highlight>
                  <a:srgbClr val="FFFF00"/>
                </a:highlight>
              </a:rPr>
              <a:t> Subgrade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CB747-D674-490D-A82F-A8225D25FA4C}"/>
              </a:ext>
            </a:extLst>
          </p:cNvPr>
          <p:cNvSpPr txBox="1"/>
          <p:nvPr/>
        </p:nvSpPr>
        <p:spPr>
          <a:xfrm>
            <a:off x="1554164" y="2323717"/>
            <a:ext cx="334803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Total Design Traffic in One Direction      100</a:t>
            </a:r>
          </a:p>
          <a:p>
            <a:r>
              <a:rPr lang="en-US" sz="1200" dirty="0">
                <a:highlight>
                  <a:srgbClr val="FFFF00"/>
                </a:highlight>
              </a:rPr>
              <a:t>(million ESALs)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219949-FD6B-4FD1-8944-B27B15EC34A6}"/>
              </a:ext>
            </a:extLst>
          </p:cNvPr>
          <p:cNvCxnSpPr>
            <a:cxnSpLocks/>
          </p:cNvCxnSpPr>
          <p:nvPr/>
        </p:nvCxnSpPr>
        <p:spPr>
          <a:xfrm flipV="1">
            <a:off x="4284617" y="2785382"/>
            <a:ext cx="0" cy="77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06FA93-14C8-4AC3-9EEC-B3CADC103971}"/>
              </a:ext>
            </a:extLst>
          </p:cNvPr>
          <p:cNvCxnSpPr/>
          <p:nvPr/>
        </p:nvCxnSpPr>
        <p:spPr>
          <a:xfrm>
            <a:off x="3631474" y="3722914"/>
            <a:ext cx="3744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511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94D31F-EEEF-4EC5-A579-7DC24334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6B16C4-FF83-405B-B912-6F6FDC6AB9D9}"/>
              </a:ext>
            </a:extLst>
          </p:cNvPr>
          <p:cNvGrpSpPr/>
          <p:nvPr/>
        </p:nvGrpSpPr>
        <p:grpSpPr>
          <a:xfrm>
            <a:off x="464004" y="819071"/>
            <a:ext cx="8353424" cy="5534992"/>
            <a:chOff x="0" y="509838"/>
            <a:chExt cx="9144000" cy="60588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2E3997-35BB-4213-903B-84986D792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09838"/>
              <a:ext cx="9144000" cy="605882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754C29-796C-4E27-838B-56A5AAEE27CC}"/>
                </a:ext>
              </a:extLst>
            </p:cNvPr>
            <p:cNvSpPr/>
            <p:nvPr/>
          </p:nvSpPr>
          <p:spPr>
            <a:xfrm>
              <a:off x="1660849" y="3429000"/>
              <a:ext cx="2043404" cy="4001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8B89BD-A354-487E-A5B9-55C2BA919073}"/>
                </a:ext>
              </a:extLst>
            </p:cNvPr>
            <p:cNvSpPr/>
            <p:nvPr/>
          </p:nvSpPr>
          <p:spPr>
            <a:xfrm>
              <a:off x="1660849" y="4598723"/>
              <a:ext cx="606490" cy="4001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 err="1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6812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_Qp5HJoRkumCwRmwVWN2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E1_nFA840OlZ.4Wz9RlB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UdFQdb3k6Pf0.tJe3aj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jpkN5a.s0eIRQ1VajZeX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.ZozDRwkUKmrwVY015d7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ojvTlj3QUWGql_i_7LeJ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_Qp5HJoRkumCwRmwVWN2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NT-Rigid">
  <a:themeElements>
    <a:clrScheme name="Prefinal 5">
      <a:dk1>
        <a:srgbClr val="000000"/>
      </a:dk1>
      <a:lt1>
        <a:srgbClr val="FFFFFF"/>
      </a:lt1>
      <a:dk2>
        <a:srgbClr val="E2E7EB"/>
      </a:dk2>
      <a:lt2>
        <a:srgbClr val="F9EFE0"/>
      </a:lt2>
      <a:accent1>
        <a:srgbClr val="3869A2"/>
      </a:accent1>
      <a:accent2>
        <a:srgbClr val="0F3859"/>
      </a:accent2>
      <a:accent3>
        <a:srgbClr val="CC7B28"/>
      </a:accent3>
      <a:accent4>
        <a:srgbClr val="F4BC46"/>
      </a:accent4>
      <a:accent5>
        <a:srgbClr val="79A03F"/>
      </a:accent5>
      <a:accent6>
        <a:srgbClr val="247F74"/>
      </a:accent6>
      <a:hlink>
        <a:srgbClr val="042A45"/>
      </a:hlink>
      <a:folHlink>
        <a:srgbClr val="4D4D4D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lIns="0" tIns="0" rIns="0" bIns="0" rtlCol="0" anchor="ctr"/>
      <a:lstStyle>
        <a:defPPr algn="ctr">
          <a:defRPr sz="1200" dirty="0" err="1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NT-Rigid" id="{5B501ADB-1430-459A-9D3B-1F0FBEF4FC55}" vid="{B39EF4AC-2818-48B5-B754-9D8E944B7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65</TotalTime>
  <Words>93</Words>
  <Application>Microsoft Office PowerPoint</Application>
  <PresentationFormat>On-screen Show (4:3)</PresentationFormat>
  <Paragraphs>13</Paragraphs>
  <Slides>11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Franklin Gothic Book</vt:lpstr>
      <vt:lpstr>Franklin Gothic Demi</vt:lpstr>
      <vt:lpstr>Franklin Gothic Medium Cond</vt:lpstr>
      <vt:lpstr>Wingdings</vt:lpstr>
      <vt:lpstr>MNT-Rigid</vt:lpstr>
      <vt:lpstr>think-cell Slide</vt:lpstr>
      <vt:lpstr>TxCRCP-ME Interface Review</vt:lpstr>
      <vt:lpstr>PowerPoint Presentation</vt:lpstr>
      <vt:lpstr>Fixed: not fill Base layer thickness until choose Base type</vt:lpstr>
      <vt:lpstr>PowerPoint Presentation</vt:lpstr>
      <vt:lpstr>Pending: need information to fill in the pop up</vt:lpstr>
      <vt:lpstr>Should be Popped Up and Stay (high resolution)</vt:lpstr>
      <vt:lpstr>Fixed: click to keep the popup stay, using higher resolution </vt:lpstr>
      <vt:lpstr>PowerPoint Presentation</vt:lpstr>
      <vt:lpstr>Fixed</vt:lpstr>
      <vt:lpstr>Major Issue – Design Thickness Increment should be a 0.5-in.</vt:lpstr>
      <vt:lpstr>Fixed: Design Thickness Increment should be a 0.5-in.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 Gil Choi</dc:creator>
  <cp:lastModifiedBy>Nguyen, Ngan V T</cp:lastModifiedBy>
  <cp:revision>8</cp:revision>
  <dcterms:created xsi:type="dcterms:W3CDTF">2021-11-09T19:25:48Z</dcterms:created>
  <dcterms:modified xsi:type="dcterms:W3CDTF">2021-11-09T21:52:04Z</dcterms:modified>
</cp:coreProperties>
</file>